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0" r:id="rId6"/>
    <p:sldId id="314" r:id="rId7"/>
    <p:sldId id="315" r:id="rId8"/>
    <p:sldId id="316" r:id="rId9"/>
    <p:sldId id="308" r:id="rId10"/>
    <p:sldId id="276" r:id="rId1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6" d="100"/>
          <a:sy n="106" d="100"/>
        </p:scale>
        <p:origin x="53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EC97FE-BEE7-4703-B43F-A1062FA6E97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2022/4/27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9EBA5C-D931-4CD7-A589-D9F873B040AF}" type="datetime1">
              <a:rPr lang="zh-TW" altLang="en-US" noProof="0" smtClean="0"/>
              <a:t>2022/4/27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D18E0B9-48E4-499D-93B2-B07D00395BA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469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735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732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概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按一下以新增圖片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21" name="文字版面配置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1</a:t>
            </a:r>
          </a:p>
        </p:txBody>
      </p:sp>
      <p:sp>
        <p:nvSpPr>
          <p:cNvPr id="22" name="文字版面配置區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2</a:t>
            </a:r>
            <a:endParaRPr lang="zh-TW" altLang="en-ZA" noProof="0"/>
          </a:p>
        </p:txBody>
      </p:sp>
      <p:sp>
        <p:nvSpPr>
          <p:cNvPr id="23" name="文字版面配置區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 noProof="0"/>
              <a:t>3</a:t>
            </a:r>
            <a:endParaRPr lang="zh-TW" altLang="en-ZA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24" name="文字版面配置區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29" name="文字版面配置區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noProof="0"/>
              <a:t>章節標題</a:t>
            </a:r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30" name="內容版面配置區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章節描述</a:t>
            </a:r>
            <a:endParaRPr lang="zh-TW" altLang="en-ZA" noProof="0"/>
          </a:p>
        </p:txBody>
      </p:sp>
      <p:sp>
        <p:nvSpPr>
          <p:cNvPr id="17" name="日期版面配置區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象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3" name="文字版面配置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象限標題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手繪多邊形：圖案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5" name="手繪多邊形：圖案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" name="手繪多邊形：圖案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7" name="日期版面配置區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長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1" name="文字版面配置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64" name="文字版面配置區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項目標題</a:t>
            </a:r>
            <a:endParaRPr lang="zh-TW" altLang="en-ZA" noProof="0"/>
          </a:p>
        </p:txBody>
      </p:sp>
      <p:sp>
        <p:nvSpPr>
          <p:cNvPr id="38" name="文字版面配置區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39" name="文字版面配置區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0" name="文字版面配置區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1" name="文字版面配置區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2" name="文字版面配置區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4" name="文字版面配置區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5" name="文字版面配置區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6" name="文字版面配置區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8" name="文字版面配置區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9" name="文字版面配置區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7" name="文字版面配置區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0" name="文字版面配置區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1" name="文字版面配置區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43" name="文字版面配置區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52" name="文字版面配置區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3" name="文字版面配置區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4" name="文字版面配置區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5" name="文字版面配置區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6" name="文字版面配置區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7" name="文字版面配置區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8" name="文字版面配置區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0" name="文字版面配置區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1" name="文字版面配置區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59" name="文字版面配置區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2" name="文字版面配置區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63" name="文字版面配置區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日期版面配置區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選項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文字版面配置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選項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1" name="圖片版面配置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4" name="圖片版面配置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7" name="圖片版面配置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文字版面配置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4" name="圖片版面配置區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5" name="文字版面配置區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6" name="文字版面配置區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7" name="圖片版面配置區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8" name="文字版面配置區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9" name="文字版面配置區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0" name="圖片版面配置區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1" name="文字版面配置區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2" name="文字版面配置區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3" name="圖片版面配置區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5" name="文字版面配置區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10" name="文字版面配置區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28" name="內容版面配置區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0" name="文字版面配置區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1" name="文字版面配置區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2" name="文字版面配置區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29" name="內容版面配置區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4" name="文字版面配置區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5" name="文字版面配置區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6" name="文字版面配置區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42" name="內容版面配置區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新增內容</a:t>
            </a:r>
          </a:p>
        </p:txBody>
      </p:sp>
      <p:sp>
        <p:nvSpPr>
          <p:cNvPr id="38" name="文字版面配置區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39" name="文字版面配置區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章節標題</a:t>
            </a:r>
          </a:p>
        </p:txBody>
      </p:sp>
      <p:sp>
        <p:nvSpPr>
          <p:cNvPr id="40" name="文字版面配置區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zh-TW" altLang="en-US" noProof="0"/>
              <a:t>章節描述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關於我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謝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20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ts val="18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問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600"/>
              </a:lnSpc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15" name="圖片版面配置區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解決方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產品概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文字版面配置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8" name="頁尾版面配置區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23" name="投影片編號版面配置區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問題與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按一下以新增標題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商業模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ZA" noProof="0"/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2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3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zh-TW" altLang="en-US" noProof="0"/>
              <a:t>按一下圖示以新增圖片</a:t>
            </a:r>
            <a:endParaRPr lang="zh-TW" altLang="en-ZA" noProof="0"/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 </a:t>
            </a:r>
            <a:r>
              <a:rPr lang="en-US" altLang="zh-TW" noProof="0"/>
              <a:t>4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項目符號描述</a:t>
            </a:r>
            <a:endParaRPr lang="zh-TW" altLang="en-ZA" noProof="0"/>
          </a:p>
        </p:txBody>
      </p:sp>
      <p:sp>
        <p:nvSpPr>
          <p:cNvPr id="15" name="日期版面配置區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ZA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競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ts val="26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 descr="四個仙人掌在盆子中的相片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400" dirty="0"/>
              <a:t>Amazon Review Numbers</a:t>
            </a:r>
            <a:br>
              <a:rPr lang="en-US" altLang="zh-TW" sz="4400" dirty="0"/>
            </a:br>
            <a:r>
              <a:rPr lang="en-US" altLang="zh-TW" sz="2200" dirty="0"/>
              <a:t>of Diabetic Blood Test Trips</a:t>
            </a:r>
            <a:endParaRPr lang="zh-TW" altLang="en-US" sz="2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8702" y="3105163"/>
            <a:ext cx="2837903" cy="64767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Jonathan Wu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zh-TW" altLang="en-US" dirty="0"/>
              <a:t>簡介</a:t>
            </a:r>
          </a:p>
        </p:txBody>
      </p:sp>
      <p:pic>
        <p:nvPicPr>
          <p:cNvPr id="10" name="圖片版面配置區 9" descr="白色盆子中三種多肉植物的相片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/>
              <a:t>使用</a:t>
            </a:r>
            <a:r>
              <a:rPr lang="en-US" altLang="zh-TW" dirty="0" err="1"/>
              <a:t>Webscrapping</a:t>
            </a:r>
            <a:r>
              <a:rPr lang="en-US" altLang="zh-TW" dirty="0"/>
              <a:t> API</a:t>
            </a:r>
            <a:r>
              <a:rPr lang="zh-TW" altLang="en-US" dirty="0"/>
              <a:t>來查詢美國</a:t>
            </a:r>
            <a:r>
              <a:rPr lang="en-US" altLang="zh-TW" dirty="0"/>
              <a:t>Amazon</a:t>
            </a:r>
            <a:r>
              <a:rPr lang="zh-TW" altLang="en-US" dirty="0"/>
              <a:t>的血糖儀商品資料 </a:t>
            </a:r>
            <a:r>
              <a:rPr lang="en-US" altLang="zh-TW" dirty="0"/>
              <a:t>(</a:t>
            </a:r>
            <a:r>
              <a:rPr lang="zh-TW" altLang="en-US" dirty="0"/>
              <a:t>前</a:t>
            </a:r>
            <a:r>
              <a:rPr lang="en-US" altLang="zh-TW" dirty="0"/>
              <a:t>4</a:t>
            </a:r>
            <a:r>
              <a:rPr lang="zh-TW" altLang="en-US" dirty="0"/>
              <a:t>頁的搜尋結果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rtl="0"/>
            <a:r>
              <a:rPr lang="zh-TW" altLang="en-US" dirty="0"/>
              <a:t>主要分兩種搜尋方式</a:t>
            </a:r>
            <a:r>
              <a:rPr lang="en-US" altLang="zh-TW" dirty="0"/>
              <a:t>:</a:t>
            </a:r>
          </a:p>
          <a:p>
            <a:pPr marL="342900" indent="-342900" rtl="0">
              <a:buAutoNum type="arabicPeriod"/>
            </a:pPr>
            <a:r>
              <a:rPr lang="en-US" altLang="zh-TW" dirty="0"/>
              <a:t>Glucometer blood test trips</a:t>
            </a:r>
          </a:p>
          <a:p>
            <a:pPr marL="342900" indent="-342900" rtl="0">
              <a:buAutoNum type="arabicPeriod"/>
            </a:pPr>
            <a:r>
              <a:rPr lang="en-US" altLang="zh-TW" dirty="0"/>
              <a:t>Diabetic blood test trips</a:t>
            </a:r>
          </a:p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單項商品</a:t>
            </a:r>
            <a:r>
              <a:rPr lang="en-US" altLang="zh-TW" dirty="0"/>
              <a:t>Review</a:t>
            </a:r>
            <a:r>
              <a:rPr lang="zh-TW" altLang="en-US" dirty="0"/>
              <a:t>量 </a:t>
            </a:r>
            <a:r>
              <a:rPr lang="en-US" altLang="zh-TW" dirty="0"/>
              <a:t>(</a:t>
            </a:r>
            <a:r>
              <a:rPr lang="zh-TW" altLang="en-US" dirty="0"/>
              <a:t>只顯示品牌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164" y="5977550"/>
            <a:ext cx="5414447" cy="683226"/>
          </a:xfrm>
        </p:spPr>
        <p:txBody>
          <a:bodyPr/>
          <a:lstStyle/>
          <a:p>
            <a:r>
              <a:rPr lang="en-US" altLang="zh-TW" dirty="0"/>
              <a:t>Filtered by items with 2500+ reviews only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0000" y="5977550"/>
            <a:ext cx="4572000" cy="640080"/>
          </a:xfrm>
        </p:spPr>
        <p:txBody>
          <a:bodyPr/>
          <a:lstStyle/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37" name="內容版面配置區 36">
            <a:extLst>
              <a:ext uri="{FF2B5EF4-FFF2-40B4-BE49-F238E27FC236}">
                <a16:creationId xmlns:a16="http://schemas.microsoft.com/office/drawing/2014/main" id="{CD64CF2C-9CD6-46BF-90EE-789A8C2182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5762" y="1048353"/>
            <a:ext cx="4888038" cy="4383852"/>
          </a:xfrm>
        </p:spPr>
      </p:pic>
      <p:pic>
        <p:nvPicPr>
          <p:cNvPr id="35" name="內容版面配置區 34">
            <a:extLst>
              <a:ext uri="{FF2B5EF4-FFF2-40B4-BE49-F238E27FC236}">
                <a16:creationId xmlns:a16="http://schemas.microsoft.com/office/drawing/2014/main" id="{06DD3755-2ECD-4DAA-8114-94B100C11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339" y="1048352"/>
            <a:ext cx="4790162" cy="4383853"/>
          </a:xfrm>
        </p:spPr>
      </p:pic>
    </p:spTree>
    <p:extLst>
      <p:ext uri="{BB962C8B-B14F-4D97-AF65-F5344CB8AC3E}">
        <p14:creationId xmlns:p14="http://schemas.microsoft.com/office/powerpoint/2010/main" val="122859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同品牌商品統合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695282"/>
            <a:ext cx="4572000" cy="640080"/>
          </a:xfrm>
        </p:spPr>
        <p:txBody>
          <a:bodyPr/>
          <a:lstStyle/>
          <a:p>
            <a:r>
              <a:rPr lang="en-US" altLang="zh-TW" dirty="0"/>
              <a:t>Aggregate by brand then filter by brand with 2500+ reviews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6200" y="6011512"/>
            <a:ext cx="4572000" cy="640080"/>
          </a:xfrm>
        </p:spPr>
        <p:txBody>
          <a:bodyPr/>
          <a:lstStyle/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4</a:t>
            </a:fld>
            <a:endParaRPr lang="zh-TW" altLang="en-US" noProof="0" dirty="0"/>
          </a:p>
        </p:txBody>
      </p:sp>
      <p:pic>
        <p:nvPicPr>
          <p:cNvPr id="24" name="內容版面配置區 23">
            <a:extLst>
              <a:ext uri="{FF2B5EF4-FFF2-40B4-BE49-F238E27FC236}">
                <a16:creationId xmlns:a16="http://schemas.microsoft.com/office/drawing/2014/main" id="{445C3D3F-0163-4D7B-A387-B6C64E057D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58729" y="1048352"/>
            <a:ext cx="5214000" cy="4539648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71E21ABB-101D-4128-B862-1E7AB43A8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2602" y="1048352"/>
            <a:ext cx="4960396" cy="4539648"/>
          </a:xfrm>
        </p:spPr>
      </p:pic>
    </p:spTree>
    <p:extLst>
      <p:ext uri="{BB962C8B-B14F-4D97-AF65-F5344CB8AC3E}">
        <p14:creationId xmlns:p14="http://schemas.microsoft.com/office/powerpoint/2010/main" val="3100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FEB78217-8734-4983-9451-CDC4E116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6"/>
            <a:ext cx="10193315" cy="68322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同品牌商品統合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63CC9C6-B74A-4A18-A6DB-359D16E1E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165" y="5977550"/>
            <a:ext cx="4572000" cy="640080"/>
          </a:xfrm>
        </p:spPr>
        <p:txBody>
          <a:bodyPr/>
          <a:lstStyle/>
          <a:p>
            <a:r>
              <a:rPr lang="en-US" altLang="zh-TW" dirty="0"/>
              <a:t>Brands with 2500+ Reviews only</a:t>
            </a:r>
            <a:endParaRPr lang="zh-TW" altLang="en-US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9DF8822F-9587-4A77-ACEE-5F88EF2D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10600" y="6001045"/>
            <a:ext cx="4572000" cy="640080"/>
          </a:xfrm>
        </p:spPr>
        <p:txBody>
          <a:bodyPr/>
          <a:lstStyle/>
          <a:p>
            <a:r>
              <a:rPr lang="en-US" altLang="zh-TW" dirty="0"/>
              <a:t>Data from 2022/4/26</a:t>
            </a: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FBF2547-05FB-4AEE-AE9C-969E4AE9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DF604938-1244-401A-B9DC-FDF9281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noProof="0" dirty="0"/>
              <a:t>募資簡報標題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F830174-3A93-4F86-9609-BEC47BC1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AFC4A493-BB24-46F3-A80C-79E14E8132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1232291"/>
            <a:ext cx="6445344" cy="4336951"/>
          </a:xfrm>
        </p:spPr>
      </p:pic>
      <p:pic>
        <p:nvPicPr>
          <p:cNvPr id="25" name="內容版面配置區 24">
            <a:extLst>
              <a:ext uri="{FF2B5EF4-FFF2-40B4-BE49-F238E27FC236}">
                <a16:creationId xmlns:a16="http://schemas.microsoft.com/office/drawing/2014/main" id="{2F38B528-5569-46B3-960C-428F7864D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42507" y="1232291"/>
            <a:ext cx="6445343" cy="4342412"/>
          </a:xfrm>
        </p:spPr>
      </p:pic>
    </p:spTree>
    <p:extLst>
      <p:ext uri="{BB962C8B-B14F-4D97-AF65-F5344CB8AC3E}">
        <p14:creationId xmlns:p14="http://schemas.microsoft.com/office/powerpoint/2010/main" val="413068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en-US" altLang="zh-TW" dirty="0"/>
              <a:t>Conclusion</a:t>
            </a:r>
            <a:endParaRPr lang="zh-TW" altLang="en-US" dirty="0"/>
          </a:p>
        </p:txBody>
      </p:sp>
      <p:pic>
        <p:nvPicPr>
          <p:cNvPr id="149" name="圖片版面配置區 148" descr="兩名女士微笑看著藍圖的相片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TW" altLang="en-US" dirty="0"/>
              <a:t>縮小差距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5"/>
            <a:ext cx="4788568" cy="2895119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TRUE METRIX, </a:t>
            </a:r>
            <a:r>
              <a:rPr lang="en-US" altLang="zh-TW" dirty="0" err="1"/>
              <a:t>Accu</a:t>
            </a:r>
            <a:r>
              <a:rPr lang="en-US" altLang="zh-TW" dirty="0"/>
              <a:t>-Check, Care Touch </a:t>
            </a:r>
            <a:r>
              <a:rPr lang="zh-TW" altLang="en-US" dirty="0"/>
              <a:t>的 </a:t>
            </a:r>
            <a:r>
              <a:rPr lang="en-US" altLang="zh-TW" dirty="0"/>
              <a:t>Review </a:t>
            </a:r>
            <a:r>
              <a:rPr lang="zh-TW" altLang="en-US" dirty="0"/>
              <a:t>數量最大。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雖然不確定有多少是假的</a:t>
            </a:r>
            <a:r>
              <a:rPr lang="en-US" altLang="zh-TW" dirty="0"/>
              <a:t>review, </a:t>
            </a:r>
            <a:r>
              <a:rPr lang="zh-TW" altLang="en-US" dirty="0"/>
              <a:t>不過從中可以大略看出此</a:t>
            </a:r>
            <a:r>
              <a:rPr lang="en-US" altLang="zh-TW" dirty="0"/>
              <a:t>3</a:t>
            </a:r>
            <a:r>
              <a:rPr lang="zh-TW" altLang="en-US" dirty="0"/>
              <a:t>個品牌在北美</a:t>
            </a:r>
            <a:r>
              <a:rPr lang="en-US" altLang="zh-TW" dirty="0"/>
              <a:t>Amazon</a:t>
            </a:r>
            <a:r>
              <a:rPr lang="zh-TW" altLang="en-US" dirty="0"/>
              <a:t>上的佔有率</a:t>
            </a:r>
            <a:r>
              <a:rPr lang="en-US" altLang="zh-TW" dirty="0"/>
              <a:t>(3</a:t>
            </a:r>
            <a:r>
              <a:rPr lang="zh-TW" altLang="en-US" dirty="0"/>
              <a:t>個合起來約占</a:t>
            </a:r>
            <a:r>
              <a:rPr lang="en-US" altLang="zh-TW" dirty="0"/>
              <a:t>4</a:t>
            </a:r>
            <a:r>
              <a:rPr lang="zh-TW" altLang="en-US" dirty="0"/>
              <a:t>成的總</a:t>
            </a:r>
            <a:r>
              <a:rPr lang="en-US" altLang="zh-TW" dirty="0"/>
              <a:t>review</a:t>
            </a:r>
            <a:r>
              <a:rPr lang="zh-TW" altLang="en-US" dirty="0"/>
              <a:t>量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相較之下，</a:t>
            </a:r>
            <a:r>
              <a:rPr lang="en-US" altLang="zh-TW" dirty="0"/>
              <a:t>Prodigy</a:t>
            </a:r>
            <a:r>
              <a:rPr lang="zh-TW" altLang="en-US" dirty="0"/>
              <a:t>在</a:t>
            </a:r>
            <a:r>
              <a:rPr lang="en-US" altLang="zh-TW" dirty="0"/>
              <a:t>Amazon</a:t>
            </a:r>
            <a:r>
              <a:rPr lang="zh-TW" altLang="en-US" dirty="0"/>
              <a:t>上的存在感並不高 </a:t>
            </a:r>
            <a:r>
              <a:rPr lang="en-US" altLang="zh-TW" dirty="0"/>
              <a:t>(</a:t>
            </a:r>
            <a:r>
              <a:rPr lang="zh-TW" altLang="en-US" dirty="0"/>
              <a:t>約</a:t>
            </a:r>
            <a:r>
              <a:rPr lang="en-US" altLang="zh-TW" dirty="0"/>
              <a:t>3~5%)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4" name="日期版面配置區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 </a:t>
            </a:r>
            <a:r>
              <a:rPr lang="zh-TW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pic>
        <p:nvPicPr>
          <p:cNvPr id="30" name="圖片版面配置區 29" descr="穿條紋衣的人拿著小杯植物的相片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圖片版面配置區 5" descr="一名男子在即將開業的商店櫥窗裡張貼告示的相片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en-US" altLang="zh-TW" dirty="0"/>
              <a:t>Jonathan Wu</a:t>
            </a:r>
          </a:p>
          <a:p>
            <a:pPr rtl="0"/>
            <a:r>
              <a:rPr lang="en-US" altLang="zh-TW" dirty="0"/>
              <a:t>0922272727</a:t>
            </a:r>
          </a:p>
          <a:p>
            <a:pPr rtl="0"/>
            <a:r>
              <a:rPr lang="en-US" altLang="zh-TW" dirty="0"/>
              <a:t>https://github.com/jjwu1019/Amazon_DiabeticTestStrip_Review</a:t>
            </a:r>
            <a:endParaRPr lang="zh-TW" altLang="en-US" dirty="0"/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2022 </a:t>
            </a:r>
            <a:r>
              <a:rPr lang="zh-TW" altLang="en-US" dirty="0"/>
              <a:t>年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zh-TW" dirty="0"/>
              <a:t>Amazon</a:t>
            </a:r>
            <a:r>
              <a:rPr lang="zh-TW" altLang="en-US" dirty="0"/>
              <a:t>市場調查報告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TW" smtClean="0"/>
              <a:pPr rtl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595_TF66722518_Win32" id="{4D3DFB67-0051-4BFD-BCDB-D7E4E2CE6AB3}" vid="{13B42BC5-09EF-4724-9220-64070B48ADA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精簡銷售宣傳簡報</Template>
  <TotalTime>57</TotalTime>
  <Words>222</Words>
  <Application>Microsoft Office PowerPoint</Application>
  <PresentationFormat>寬螢幕</PresentationFormat>
  <Paragraphs>42</Paragraphs>
  <Slides>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Microsoft JhengHei UI</vt:lpstr>
      <vt:lpstr>Arial</vt:lpstr>
      <vt:lpstr>Office 佈景主題</vt:lpstr>
      <vt:lpstr>Amazon Review Numbers of Diabetic Blood Test Trips</vt:lpstr>
      <vt:lpstr>簡介</vt:lpstr>
      <vt:lpstr>單項商品Review量 (只顯示品牌)</vt:lpstr>
      <vt:lpstr>同品牌商品統合Review量</vt:lpstr>
      <vt:lpstr>同品牌商品統合Review量</vt:lpstr>
      <vt:lpstr>Conclusion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 Numbers of Diabetic Blood Test Trips</dc:title>
  <dc:creator>okmeter</dc:creator>
  <cp:lastModifiedBy>okmeter</cp:lastModifiedBy>
  <cp:revision>4</cp:revision>
  <dcterms:created xsi:type="dcterms:W3CDTF">2022-04-27T03:51:49Z</dcterms:created>
  <dcterms:modified xsi:type="dcterms:W3CDTF">2022-04-27T05:28:19Z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